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Comic Sans MS" panose="030F0702030302020204" pitchFamily="66" charset="0"/>
      <p:regular r:id="rId5"/>
      <p:bold r:id="rId6"/>
      <p:italic r:id="rId7"/>
      <p:boldItalic r:id="rId8"/>
    </p:embeddedFont>
    <p:embeddedFont>
      <p:font typeface="Libre Baskerville" panose="020B0604020202020204" charset="0"/>
      <p:bold r:id="rId9"/>
    </p:embeddedFont>
  </p:embeddedFontLst>
  <p:custDataLst>
    <p:tags r:id="rId10"/>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Untitled Section" id="{027F8D0C-85AD-4F8D-BC4D-441DE916C736}">
          <p14:sldIdLst>
            <p14:sldId id="263"/>
          </p14:sldIdLst>
        </p14:section>
      </p14:sectionLst>
    </p:ex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482A5"/>
    <a:srgbClr val="DCE1C8"/>
    <a:srgbClr val="235078"/>
    <a:srgbClr val="EAEAEA"/>
    <a:srgbClr val="EEEEEE"/>
    <a:srgbClr val="006699"/>
    <a:srgbClr val="CC3300"/>
    <a:srgbClr val="0066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4" d="100"/>
          <a:sy n="24" d="100"/>
        </p:scale>
        <p:origin x="2034" y="18"/>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3" d="2"/>
        <a:sy n="3" d="2"/>
      </p:scale>
      <p:origin x="0" y="0"/>
    </p:cViewPr>
  </p:notesTextViewPr>
  <p:sorterViewPr>
    <p:cViewPr>
      <p:scale>
        <a:sx n="33" d="100"/>
        <a:sy n="33" d="100"/>
      </p:scale>
      <p:origin x="0" y="0"/>
    </p:cViewPr>
  </p:sorterViewPr>
  <p:notesViewPr>
    <p:cSldViewPr>
      <p:cViewPr varScale="1">
        <p:scale>
          <a:sx n="23" d="100"/>
          <a:sy n="23" d="100"/>
        </p:scale>
        <p:origin x="5322" y="1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1482A5"/>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5B97A-E9BD-49BE-B9DE-91494D8CD99C}"/>
              </a:ext>
            </a:extLst>
          </p:cNvPr>
          <p:cNvPicPr>
            <a:picLocks noChangeAspect="1"/>
          </p:cNvPicPr>
          <p:nvPr/>
        </p:nvPicPr>
        <p:blipFill>
          <a:blip r:embed="rId3"/>
          <a:stretch>
            <a:fillRect/>
          </a:stretch>
        </p:blipFill>
        <p:spPr>
          <a:xfrm>
            <a:off x="29411057" y="8704598"/>
            <a:ext cx="14306605" cy="13159491"/>
          </a:xfrm>
          <a:prstGeom prst="rect">
            <a:avLst/>
          </a:prstGeom>
        </p:spPr>
      </p:pic>
      <p:sp>
        <p:nvSpPr>
          <p:cNvPr id="27" name="Rectangle 26">
            <a:extLst>
              <a:ext uri="{FF2B5EF4-FFF2-40B4-BE49-F238E27FC236}">
                <a16:creationId xmlns:a16="http://schemas.microsoft.com/office/drawing/2014/main" id="{5FF4E971-38AB-4816-B1F8-E5F4BCE45C0B}"/>
              </a:ext>
            </a:extLst>
          </p:cNvPr>
          <p:cNvSpPr/>
          <p:nvPr/>
        </p:nvSpPr>
        <p:spPr>
          <a:xfrm>
            <a:off x="12246878" y="1028752"/>
            <a:ext cx="19975285" cy="3722175"/>
          </a:xfrm>
          <a:prstGeom prst="rect">
            <a:avLst/>
          </a:prstGeom>
          <a:solidFill>
            <a:schemeClr val="bg2"/>
          </a:solidFill>
          <a:ln w="12700">
            <a:solidFill>
              <a:schemeClr val="accent6">
                <a:lumMod val="50000"/>
              </a:schemeClr>
            </a:solidFill>
          </a:ln>
          <a:effectLst>
            <a:glow rad="228600">
              <a:schemeClr val="accent6">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pic>
        <p:nvPicPr>
          <p:cNvPr id="94" name="Picture 93" descr="A screenshot of a cell phone&#10;&#10;Description automatically generated">
            <a:extLst>
              <a:ext uri="{FF2B5EF4-FFF2-40B4-BE49-F238E27FC236}">
                <a16:creationId xmlns:a16="http://schemas.microsoft.com/office/drawing/2014/main" id="{5D7AC218-1497-413E-AB58-492327BBDD7B}"/>
              </a:ext>
            </a:extLst>
          </p:cNvPr>
          <p:cNvPicPr>
            <a:picLocks noChangeAspect="1"/>
          </p:cNvPicPr>
          <p:nvPr/>
        </p:nvPicPr>
        <p:blipFill>
          <a:blip r:embed="rId4"/>
          <a:stretch>
            <a:fillRect/>
          </a:stretch>
        </p:blipFill>
        <p:spPr>
          <a:xfrm>
            <a:off x="6202282" y="4891815"/>
            <a:ext cx="4654861" cy="82753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descr="A screenshot of a cell phone&#10;&#10;Description automatically generated">
            <a:extLst>
              <a:ext uri="{FF2B5EF4-FFF2-40B4-BE49-F238E27FC236}">
                <a16:creationId xmlns:a16="http://schemas.microsoft.com/office/drawing/2014/main" id="{58673B58-0A99-46D9-BDE3-AB9CD06B3DBA}"/>
              </a:ext>
            </a:extLst>
          </p:cNvPr>
          <p:cNvPicPr>
            <a:picLocks noChangeAspect="1"/>
          </p:cNvPicPr>
          <p:nvPr/>
        </p:nvPicPr>
        <p:blipFill>
          <a:blip r:embed="rId5"/>
          <a:stretch>
            <a:fillRect/>
          </a:stretch>
        </p:blipFill>
        <p:spPr>
          <a:xfrm>
            <a:off x="11291994" y="5998696"/>
            <a:ext cx="5650178" cy="100447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9" name="Picture 98" descr="A picture containing text, map&#10;&#10;Description automatically generated">
            <a:extLst>
              <a:ext uri="{FF2B5EF4-FFF2-40B4-BE49-F238E27FC236}">
                <a16:creationId xmlns:a16="http://schemas.microsoft.com/office/drawing/2014/main" id="{E5BF3202-B07B-41EA-9B9F-0AF6DC728D7F}"/>
              </a:ext>
            </a:extLst>
          </p:cNvPr>
          <p:cNvPicPr>
            <a:picLocks noChangeAspect="1"/>
          </p:cNvPicPr>
          <p:nvPr/>
        </p:nvPicPr>
        <p:blipFill>
          <a:blip r:embed="rId6"/>
          <a:stretch>
            <a:fillRect/>
          </a:stretch>
        </p:blipFill>
        <p:spPr>
          <a:xfrm>
            <a:off x="973768" y="14305441"/>
            <a:ext cx="4431312" cy="8225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descr="A screenshot of a cell phone&#10;&#10;Description automatically generated">
            <a:extLst>
              <a:ext uri="{FF2B5EF4-FFF2-40B4-BE49-F238E27FC236}">
                <a16:creationId xmlns:a16="http://schemas.microsoft.com/office/drawing/2014/main" id="{3A1F38A0-3387-4E56-940A-E6127832CA0C}"/>
              </a:ext>
            </a:extLst>
          </p:cNvPr>
          <p:cNvPicPr>
            <a:picLocks noChangeAspect="1"/>
          </p:cNvPicPr>
          <p:nvPr/>
        </p:nvPicPr>
        <p:blipFill>
          <a:blip r:embed="rId7"/>
          <a:stretch>
            <a:fillRect/>
          </a:stretch>
        </p:blipFill>
        <p:spPr>
          <a:xfrm>
            <a:off x="10988328" y="24258292"/>
            <a:ext cx="3907192" cy="6716950"/>
          </a:xfrm>
          <a:prstGeom prst="rect">
            <a:avLst/>
          </a:prstGeom>
          <a:ln>
            <a:noFill/>
          </a:ln>
          <a:effectLst>
            <a:outerShdw blurRad="190500" algn="tl" rotWithShape="0">
              <a:srgbClr val="000000">
                <a:alpha val="70000"/>
              </a:srgbClr>
            </a:outerShdw>
          </a:effectLst>
        </p:spPr>
      </p:pic>
      <p:pic>
        <p:nvPicPr>
          <p:cNvPr id="87" name="Picture 86">
            <a:extLst>
              <a:ext uri="{FF2B5EF4-FFF2-40B4-BE49-F238E27FC236}">
                <a16:creationId xmlns:a16="http://schemas.microsoft.com/office/drawing/2014/main" id="{4B221CE5-7776-420E-B137-8243454BB155}"/>
              </a:ext>
            </a:extLst>
          </p:cNvPr>
          <p:cNvPicPr>
            <a:picLocks noChangeAspect="1"/>
          </p:cNvPicPr>
          <p:nvPr/>
        </p:nvPicPr>
        <p:blipFill>
          <a:blip r:embed="rId8"/>
          <a:stretch>
            <a:fillRect/>
          </a:stretch>
        </p:blipFill>
        <p:spPr>
          <a:xfrm>
            <a:off x="19765975" y="24647696"/>
            <a:ext cx="4154983" cy="7386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3" name="Picture 72" descr="A screenshot of a cell phone&#10;&#10;Description automatically generated">
            <a:extLst>
              <a:ext uri="{FF2B5EF4-FFF2-40B4-BE49-F238E27FC236}">
                <a16:creationId xmlns:a16="http://schemas.microsoft.com/office/drawing/2014/main" id="{CD82D3FC-9FDE-4463-94EA-AB93F3813D70}"/>
              </a:ext>
            </a:extLst>
          </p:cNvPr>
          <p:cNvPicPr>
            <a:picLocks noChangeAspect="1"/>
          </p:cNvPicPr>
          <p:nvPr/>
        </p:nvPicPr>
        <p:blipFill>
          <a:blip r:embed="rId9"/>
          <a:stretch>
            <a:fillRect/>
          </a:stretch>
        </p:blipFill>
        <p:spPr>
          <a:xfrm>
            <a:off x="540411" y="24083808"/>
            <a:ext cx="4214105" cy="7491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Title 11">
            <a:extLst>
              <a:ext uri="{FF2B5EF4-FFF2-40B4-BE49-F238E27FC236}">
                <a16:creationId xmlns:a16="http://schemas.microsoft.com/office/drawing/2014/main" id="{8785E597-B0C8-4CA8-9A56-A0F3996D088D}"/>
              </a:ext>
            </a:extLst>
          </p:cNvPr>
          <p:cNvSpPr txBox="1"/>
          <p:nvPr/>
        </p:nvSpPr>
        <p:spPr>
          <a:xfrm>
            <a:off x="3657600" y="1266783"/>
            <a:ext cx="36576000" cy="2314617"/>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800" dirty="0" err="1">
                <a:solidFill>
                  <a:srgbClr val="235078"/>
                </a:solidFill>
                <a:latin typeface="Libre Baskerville" panose="02000000000000000000" pitchFamily="2" charset="0"/>
              </a:rPr>
              <a:t>LearnIt</a:t>
            </a:r>
            <a:endParaRPr lang="en-US" sz="8800" dirty="0">
              <a:solidFill>
                <a:srgbClr val="235078"/>
              </a:solidFill>
              <a:latin typeface="Libre Baskerville" panose="02000000000000000000" pitchFamily="2" charset="0"/>
            </a:endParaRPr>
          </a:p>
          <a:p>
            <a:r>
              <a:rPr lang="en-US" sz="4800" dirty="0">
                <a:solidFill>
                  <a:srgbClr val="235078"/>
                </a:solidFill>
                <a:latin typeface="Libre Baskerville" panose="02000000000000000000" pitchFamily="2" charset="0"/>
              </a:rPr>
              <a:t>The App for Your Brain (or at least one half of it)</a:t>
            </a:r>
          </a:p>
          <a:p>
            <a:r>
              <a:rPr lang="en-US" sz="4800" dirty="0">
                <a:solidFill>
                  <a:srgbClr val="235078"/>
                </a:solidFill>
                <a:latin typeface="Libre Baskerville" panose="02000000000000000000" pitchFamily="2" charset="0"/>
              </a:rPr>
              <a:t>Learn to be Creative - Learn to be Logical - Learnit!</a:t>
            </a:r>
          </a:p>
          <a:p>
            <a:endParaRPr lang="en-US" sz="8500" dirty="0">
              <a:solidFill>
                <a:srgbClr val="235078"/>
              </a:solidFill>
              <a:latin typeface="Libre Baskerville" panose="02000000000000000000" pitchFamily="2" charset="0"/>
            </a:endParaRPr>
          </a:p>
          <a:p>
            <a:endParaRPr lang="en-US" sz="8500" b="1" dirty="0">
              <a:solidFill>
                <a:srgbClr val="235078"/>
              </a:solidFill>
              <a:latin typeface="Libre Baskerville" panose="02000000000000000000" pitchFamily="2" charset="0"/>
            </a:endParaRPr>
          </a:p>
          <a:p>
            <a:endParaRPr lang="en-US" sz="8500" dirty="0">
              <a:solidFill>
                <a:srgbClr val="235078"/>
              </a:solidFill>
              <a:latin typeface="Libre Baskerville" panose="02000000000000000000" pitchFamily="2" charset="0"/>
            </a:endParaRPr>
          </a:p>
        </p:txBody>
      </p:sp>
      <p:sp>
        <p:nvSpPr>
          <p:cNvPr id="46" name="Rectangle 45">
            <a:extLst>
              <a:ext uri="{FF2B5EF4-FFF2-40B4-BE49-F238E27FC236}">
                <a16:creationId xmlns:a16="http://schemas.microsoft.com/office/drawing/2014/main" id="{2C718E78-BDD8-4BAD-851F-D423AE935B0D}"/>
              </a:ext>
            </a:extLst>
          </p:cNvPr>
          <p:cNvSpPr/>
          <p:nvPr/>
        </p:nvSpPr>
        <p:spPr>
          <a:xfrm>
            <a:off x="33528000" y="24231600"/>
            <a:ext cx="10058400" cy="8104930"/>
          </a:xfrm>
          <a:prstGeom prst="rect">
            <a:avLst/>
          </a:prstGeom>
          <a:solidFill>
            <a:schemeClr val="accent4">
              <a:lumMod val="20000"/>
              <a:lumOff val="80000"/>
            </a:schemeClr>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49" name="Rectangle 48">
            <a:extLst>
              <a:ext uri="{FF2B5EF4-FFF2-40B4-BE49-F238E27FC236}">
                <a16:creationId xmlns:a16="http://schemas.microsoft.com/office/drawing/2014/main" id="{8F25EFAD-7AAF-4CAF-BA69-869B3D423F7F}"/>
              </a:ext>
            </a:extLst>
          </p:cNvPr>
          <p:cNvSpPr/>
          <p:nvPr/>
        </p:nvSpPr>
        <p:spPr>
          <a:xfrm>
            <a:off x="7506435" y="17093911"/>
            <a:ext cx="21418609" cy="4388257"/>
          </a:xfrm>
          <a:prstGeom prst="rect">
            <a:avLst/>
          </a:prstGeom>
          <a:solidFill>
            <a:schemeClr val="accent4">
              <a:lumMod val="20000"/>
              <a:lumOff val="80000"/>
            </a:schemeClr>
          </a:soli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53" name="TextBox 52">
            <a:extLst>
              <a:ext uri="{FF2B5EF4-FFF2-40B4-BE49-F238E27FC236}">
                <a16:creationId xmlns:a16="http://schemas.microsoft.com/office/drawing/2014/main" id="{B9BDD4D7-12C6-4DBA-AD93-2C88BC17BC8B}"/>
              </a:ext>
            </a:extLst>
          </p:cNvPr>
          <p:cNvSpPr txBox="1"/>
          <p:nvPr/>
        </p:nvSpPr>
        <p:spPr>
          <a:xfrm>
            <a:off x="33589253" y="25463659"/>
            <a:ext cx="9601200" cy="6636047"/>
          </a:xfrm>
          <a:prstGeom prst="rect">
            <a:avLst/>
          </a:prstGeom>
          <a:solidFill>
            <a:schemeClr val="accent4">
              <a:lumMod val="20000"/>
              <a:lumOff val="80000"/>
            </a:schemeClr>
          </a:solidFill>
        </p:spPr>
        <p:txBody>
          <a:bodyPr wrap="square" rtlCol="0">
            <a:spAutoFit/>
          </a:bodyPr>
          <a:lstStyle>
            <a:defPPr>
              <a:defRPr kern="1200" smtId="4294967295"/>
            </a:defPPr>
          </a:lstStyle>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Google Maps API:  Shows the map on the app.</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Places API: Essential for the finding a study place.</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Youtube API: Displays YouTube videos without leaving the app. </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JSON: Reading data from the Trivia API.</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Open Trivia: Provides quizzes based on category chosen.</a:t>
            </a:r>
          </a:p>
          <a:p>
            <a:pPr marL="914400" lvl="0" indent="-342900" algn="just">
              <a:lnSpc>
                <a:spcPct val="200000"/>
              </a:lnSpc>
              <a:spcBef>
                <a:spcPts val="0"/>
              </a:spcBef>
              <a:spcAft>
                <a:spcPts val="0"/>
              </a:spcAft>
              <a:buSzPts val="1800"/>
              <a:buFont typeface="Comic Sans MS"/>
              <a:buChar char="★"/>
            </a:pPr>
            <a:r>
              <a:rPr lang="en-US" dirty="0">
                <a:latin typeface="Libre Baskerville" panose="020B0604020202020204" charset="0"/>
                <a:ea typeface="Comic Sans MS"/>
                <a:cs typeface="Comic Sans MS"/>
                <a:sym typeface="Comic Sans MS"/>
              </a:rPr>
              <a:t>SQLite database: Storing Urls of videos and eBooks for each skill. </a:t>
            </a:r>
          </a:p>
        </p:txBody>
      </p:sp>
      <p:sp>
        <p:nvSpPr>
          <p:cNvPr id="54" name="TextBox 53">
            <a:extLst>
              <a:ext uri="{FF2B5EF4-FFF2-40B4-BE49-F238E27FC236}">
                <a16:creationId xmlns:a16="http://schemas.microsoft.com/office/drawing/2014/main" id="{E4864E4E-50A2-403F-84B8-E4F7E820612B}"/>
              </a:ext>
            </a:extLst>
          </p:cNvPr>
          <p:cNvSpPr txBox="1"/>
          <p:nvPr/>
        </p:nvSpPr>
        <p:spPr>
          <a:xfrm>
            <a:off x="33756600" y="24487110"/>
            <a:ext cx="9601200" cy="646331"/>
          </a:xfrm>
          <a:prstGeom prst="rect">
            <a:avLst/>
          </a:prstGeom>
          <a:solidFill>
            <a:schemeClr val="accent4">
              <a:lumMod val="20000"/>
              <a:lumOff val="80000"/>
            </a:schemeClr>
          </a:solidFill>
        </p:spPr>
        <p:txBody>
          <a:bodyPr wrap="square" rtlCol="0">
            <a:spAutoFit/>
          </a:bodyPr>
          <a:lstStyle>
            <a:defPPr>
              <a:defRPr kern="1200" smtId="4294967295"/>
            </a:defPPr>
          </a:lstStyle>
          <a:p>
            <a:pPr algn="ctr"/>
            <a:r>
              <a:rPr lang="en-US" sz="3600" dirty="0">
                <a:solidFill>
                  <a:srgbClr val="235078"/>
                </a:solidFill>
                <a:latin typeface="Libre Baskerville" panose="02000000000000000000" pitchFamily="2" charset="0"/>
              </a:rPr>
              <a:t>APIs And Libraries Used</a:t>
            </a:r>
          </a:p>
        </p:txBody>
      </p:sp>
      <p:sp>
        <p:nvSpPr>
          <p:cNvPr id="62" name="TextBox 61">
            <a:extLst>
              <a:ext uri="{FF2B5EF4-FFF2-40B4-BE49-F238E27FC236}">
                <a16:creationId xmlns:a16="http://schemas.microsoft.com/office/drawing/2014/main" id="{A067F8A1-EE95-4354-8E2F-952A6BBDBFFC}"/>
              </a:ext>
            </a:extLst>
          </p:cNvPr>
          <p:cNvSpPr txBox="1"/>
          <p:nvPr/>
        </p:nvSpPr>
        <p:spPr>
          <a:xfrm>
            <a:off x="8259488" y="17824568"/>
            <a:ext cx="20445036" cy="3512436"/>
          </a:xfrm>
          <a:prstGeom prst="rect">
            <a:avLst/>
          </a:prstGeom>
          <a:solidFill>
            <a:schemeClr val="accent4">
              <a:lumMod val="20000"/>
              <a:lumOff val="80000"/>
            </a:schemeClr>
          </a:solidFill>
        </p:spPr>
        <p:txBody>
          <a:bodyPr wrap="square" rtlCol="0">
            <a:spAutoFit/>
          </a:bodyPr>
          <a:lstStyle>
            <a:defPPr>
              <a:defRPr kern="1200" smtId="4294967295"/>
            </a:defPPr>
          </a:lstStyle>
          <a:p>
            <a:pPr lvl="0" algn="ctr">
              <a:lnSpc>
                <a:spcPct val="200000"/>
              </a:lnSpc>
              <a:spcBef>
                <a:spcPts val="0"/>
              </a:spcBef>
              <a:spcAft>
                <a:spcPts val="0"/>
              </a:spcAft>
            </a:pPr>
            <a:endParaRPr lang="en-US" sz="1050" dirty="0">
              <a:latin typeface="Libre Baskerville" panose="020B0604020202020204" charset="0"/>
              <a:ea typeface="Comic Sans MS"/>
              <a:cs typeface="Comic Sans MS"/>
              <a:sym typeface="Comic Sans MS"/>
            </a:endParaRPr>
          </a:p>
          <a:p>
            <a:pPr lvl="0" algn="ctr">
              <a:lnSpc>
                <a:spcPct val="250000"/>
              </a:lnSpc>
              <a:spcBef>
                <a:spcPts val="0"/>
              </a:spcBef>
              <a:spcAft>
                <a:spcPts val="0"/>
              </a:spcAft>
            </a:pPr>
            <a:r>
              <a:rPr lang="en-US" sz="3000" dirty="0">
                <a:solidFill>
                  <a:schemeClr val="accent5">
                    <a:lumMod val="50000"/>
                  </a:schemeClr>
                </a:solidFill>
                <a:latin typeface="Libre Baskerville" panose="020B0604020202020204" charset="0"/>
                <a:ea typeface="Comic Sans MS"/>
                <a:cs typeface="Comic Sans MS"/>
                <a:sym typeface="Comic Sans MS"/>
              </a:rPr>
              <a:t>LEARNIT is a learning application that facilitates knowledge acquirement about many subjects.</a:t>
            </a:r>
          </a:p>
          <a:p>
            <a:pPr lvl="0" algn="just">
              <a:lnSpc>
                <a:spcPct val="150000"/>
              </a:lnSpc>
              <a:spcBef>
                <a:spcPts val="1600"/>
              </a:spcBef>
              <a:spcAft>
                <a:spcPts val="1600"/>
              </a:spcAft>
            </a:pPr>
            <a:r>
              <a:rPr lang="en-US" sz="2600" dirty="0">
                <a:latin typeface="Libre Baskerville" panose="020B0604020202020204" charset="0"/>
                <a:ea typeface="Comic Sans MS"/>
                <a:cs typeface="Comic Sans MS"/>
                <a:sym typeface="Comic Sans MS"/>
              </a:rPr>
              <a:t>LearnIt provides you with a set of videos and eBooks to learn from, tests your knowledge related to the skills you are learning about, saves your notes about skill progress in an organized manner and shows you the location of the best places to study nearby. </a:t>
            </a:r>
          </a:p>
        </p:txBody>
      </p:sp>
      <p:sp>
        <p:nvSpPr>
          <p:cNvPr id="63" name="TextBox 62">
            <a:extLst>
              <a:ext uri="{FF2B5EF4-FFF2-40B4-BE49-F238E27FC236}">
                <a16:creationId xmlns:a16="http://schemas.microsoft.com/office/drawing/2014/main" id="{92D5F59B-F8CA-463C-871F-D1042309DE00}"/>
              </a:ext>
            </a:extLst>
          </p:cNvPr>
          <p:cNvSpPr txBox="1"/>
          <p:nvPr/>
        </p:nvSpPr>
        <p:spPr>
          <a:xfrm>
            <a:off x="7735036" y="17356335"/>
            <a:ext cx="20445036" cy="677108"/>
          </a:xfrm>
          <a:prstGeom prst="rect">
            <a:avLst/>
          </a:prstGeom>
          <a:solidFill>
            <a:schemeClr val="accent4">
              <a:lumMod val="20000"/>
              <a:lumOff val="80000"/>
            </a:schemeClr>
          </a:solidFill>
        </p:spPr>
        <p:txBody>
          <a:bodyPr wrap="square" rtlCol="0">
            <a:spAutoFit/>
          </a:bodyPr>
          <a:lstStyle>
            <a:defPPr>
              <a:defRPr kern="1200" smtId="4294967295"/>
            </a:defPPr>
          </a:lstStyle>
          <a:p>
            <a:pPr algn="ctr"/>
            <a:r>
              <a:rPr lang="en-US" sz="3800" dirty="0">
                <a:solidFill>
                  <a:srgbClr val="235078"/>
                </a:solidFill>
                <a:latin typeface="Libre Baskerville" panose="02000000000000000000" pitchFamily="2" charset="0"/>
              </a:rPr>
              <a:t>Project Description</a:t>
            </a:r>
          </a:p>
        </p:txBody>
      </p:sp>
      <p:sp>
        <p:nvSpPr>
          <p:cNvPr id="32" name="Rectangle 31">
            <a:extLst>
              <a:ext uri="{FF2B5EF4-FFF2-40B4-BE49-F238E27FC236}">
                <a16:creationId xmlns:a16="http://schemas.microsoft.com/office/drawing/2014/main" id="{FA420B99-E17C-48BC-8C18-AC6858E96516}"/>
              </a:ext>
            </a:extLst>
          </p:cNvPr>
          <p:cNvSpPr/>
          <p:nvPr/>
        </p:nvSpPr>
        <p:spPr>
          <a:xfrm>
            <a:off x="32918400" y="1676399"/>
            <a:ext cx="10058400" cy="6219211"/>
          </a:xfrm>
          <a:prstGeom prst="rect">
            <a:avLst/>
          </a:prstGeom>
          <a:solidFill>
            <a:schemeClr val="bg2"/>
          </a:solidFill>
          <a:ln w="12700">
            <a:solidFill>
              <a:schemeClr val="accent6">
                <a:lumMod val="50000"/>
              </a:schemeClr>
            </a:solidFill>
          </a:ln>
          <a:effectLst>
            <a:glow rad="228600">
              <a:schemeClr val="accent6">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33" name="TextBox 32">
            <a:extLst>
              <a:ext uri="{FF2B5EF4-FFF2-40B4-BE49-F238E27FC236}">
                <a16:creationId xmlns:a16="http://schemas.microsoft.com/office/drawing/2014/main" id="{FAFFC7A4-68B2-4921-ADCE-9218F129C152}"/>
              </a:ext>
            </a:extLst>
          </p:cNvPr>
          <p:cNvSpPr txBox="1"/>
          <p:nvPr/>
        </p:nvSpPr>
        <p:spPr>
          <a:xfrm>
            <a:off x="33223200" y="1828800"/>
            <a:ext cx="9601200" cy="4647426"/>
          </a:xfrm>
          <a:prstGeom prst="rect">
            <a:avLst/>
          </a:prstGeom>
          <a:solidFill>
            <a:schemeClr val="bg2"/>
          </a:solidFill>
        </p:spPr>
        <p:txBody>
          <a:bodyPr wrap="square" rtlCol="0">
            <a:spAutoFit/>
          </a:bodyPr>
          <a:lstStyle>
            <a:defPPr>
              <a:defRPr kern="1200" smtId="4294967295"/>
            </a:defPPr>
          </a:lstStyle>
          <a:p>
            <a:pPr algn="ctr">
              <a:lnSpc>
                <a:spcPct val="200000"/>
              </a:lnSpc>
              <a:spcBef>
                <a:spcPts val="0"/>
              </a:spcBef>
              <a:spcAft>
                <a:spcPts val="0"/>
              </a:spcAft>
            </a:pPr>
            <a:endParaRPr lang="en-US" dirty="0">
              <a:latin typeface="Libre Baskerville" panose="020B0604020202020204" charset="0"/>
              <a:ea typeface="Comic Sans MS"/>
              <a:cs typeface="Comic Sans MS"/>
              <a:sym typeface="Comic Sans MS"/>
            </a:endParaRPr>
          </a:p>
          <a:p>
            <a:pPr algn="ctr">
              <a:lnSpc>
                <a:spcPct val="200000"/>
              </a:lnSpc>
              <a:spcBef>
                <a:spcPts val="0"/>
              </a:spcBef>
              <a:spcAft>
                <a:spcPts val="0"/>
              </a:spcAft>
            </a:pPr>
            <a:r>
              <a:rPr lang="en-US" sz="4000" b="1" dirty="0">
                <a:latin typeface="Libre Baskerville" panose="020B0604020202020204" charset="0"/>
                <a:ea typeface="Comic Sans MS"/>
                <a:cs typeface="Comic Sans MS"/>
                <a:sym typeface="Comic Sans MS"/>
              </a:rPr>
              <a:t>Karim Haddad,  </a:t>
            </a:r>
            <a:r>
              <a:rPr lang="en-US" sz="4000" dirty="0" err="1">
                <a:latin typeface="Libre Baskerville" panose="020B0604020202020204" charset="0"/>
                <a:ea typeface="Comic Sans MS"/>
                <a:cs typeface="Comic Sans MS"/>
                <a:sym typeface="Comic Sans MS"/>
              </a:rPr>
              <a:t>Loriana</a:t>
            </a:r>
            <a:r>
              <a:rPr lang="en-US" sz="4000" dirty="0">
                <a:latin typeface="Libre Baskerville" panose="020B0604020202020204" charset="0"/>
                <a:ea typeface="Comic Sans MS"/>
                <a:cs typeface="Comic Sans MS"/>
                <a:sym typeface="Comic Sans MS"/>
              </a:rPr>
              <a:t> G. Maxim  </a:t>
            </a:r>
          </a:p>
          <a:p>
            <a:pPr algn="ctr">
              <a:lnSpc>
                <a:spcPct val="200000"/>
              </a:lnSpc>
              <a:spcBef>
                <a:spcPts val="0"/>
              </a:spcBef>
              <a:spcAft>
                <a:spcPts val="0"/>
              </a:spcAft>
            </a:pPr>
            <a:endParaRPr lang="en-US" dirty="0">
              <a:latin typeface="Libre Baskerville" panose="020B0604020202020204" charset="0"/>
              <a:ea typeface="Comic Sans MS"/>
              <a:cs typeface="Comic Sans MS"/>
              <a:sym typeface="Comic Sans MS"/>
            </a:endParaRPr>
          </a:p>
          <a:p>
            <a:pPr>
              <a:spcBef>
                <a:spcPts val="0"/>
              </a:spcBef>
              <a:spcAft>
                <a:spcPts val="0"/>
              </a:spcAft>
            </a:pPr>
            <a:r>
              <a:rPr lang="en-US" dirty="0">
                <a:latin typeface="Libre Baskerville" panose="020B0604020202020204" charset="0"/>
                <a:ea typeface="Comic Sans MS"/>
                <a:cs typeface="Comic Sans MS"/>
                <a:sym typeface="Comic Sans MS"/>
              </a:rPr>
              <a:t>As part of the 420-408-VA Graphical &amp; Wireless Programming course – Winter 2019</a:t>
            </a:r>
            <a:br>
              <a:rPr lang="en-US" dirty="0">
                <a:latin typeface="Libre Baskerville" panose="020B0604020202020204" charset="0"/>
                <a:ea typeface="Comic Sans MS"/>
                <a:cs typeface="Comic Sans MS"/>
                <a:sym typeface="Comic Sans MS"/>
              </a:rPr>
            </a:br>
            <a:br>
              <a:rPr lang="en-US" dirty="0">
                <a:latin typeface="Libre Baskerville" panose="020B0604020202020204" charset="0"/>
                <a:ea typeface="Comic Sans MS"/>
                <a:cs typeface="Comic Sans MS"/>
                <a:sym typeface="Comic Sans MS"/>
              </a:rPr>
            </a:br>
            <a:r>
              <a:rPr lang="en-US" dirty="0">
                <a:latin typeface="Libre Baskerville" panose="020B0604020202020204" charset="0"/>
                <a:ea typeface="Comic Sans MS"/>
                <a:cs typeface="Comic Sans MS"/>
                <a:sym typeface="Comic Sans MS"/>
              </a:rPr>
              <a:t>Teacher: Sleiman Rabah, Computer Science Department</a:t>
            </a:r>
          </a:p>
          <a:p>
            <a:pPr>
              <a:spcBef>
                <a:spcPts val="0"/>
              </a:spcBef>
              <a:spcAft>
                <a:spcPts val="0"/>
              </a:spcAft>
            </a:pPr>
            <a:endParaRPr lang="en-US" dirty="0">
              <a:latin typeface="Libre Baskerville" panose="020B0604020202020204" charset="0"/>
              <a:ea typeface="Comic Sans MS"/>
              <a:cs typeface="Comic Sans MS"/>
              <a:sym typeface="Comic Sans MS"/>
            </a:endParaRPr>
          </a:p>
        </p:txBody>
      </p:sp>
      <p:pic>
        <p:nvPicPr>
          <p:cNvPr id="40" name="Picture 39" descr="A screenshot of a cell phone&#10;&#10;Description automatically generated">
            <a:extLst>
              <a:ext uri="{FF2B5EF4-FFF2-40B4-BE49-F238E27FC236}">
                <a16:creationId xmlns:a16="http://schemas.microsoft.com/office/drawing/2014/main" id="{F53D80F5-261B-469A-A1CC-700CE73429C6}"/>
              </a:ext>
            </a:extLst>
          </p:cNvPr>
          <p:cNvPicPr>
            <a:picLocks noChangeAspect="1"/>
          </p:cNvPicPr>
          <p:nvPr/>
        </p:nvPicPr>
        <p:blipFill>
          <a:blip r:embed="rId10"/>
          <a:stretch>
            <a:fillRect/>
          </a:stretch>
        </p:blipFill>
        <p:spPr>
          <a:xfrm>
            <a:off x="23727630" y="5559915"/>
            <a:ext cx="5710711" cy="10378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43" descr="A picture containing screenshot&#10;&#10;Description automatically generated">
            <a:extLst>
              <a:ext uri="{FF2B5EF4-FFF2-40B4-BE49-F238E27FC236}">
                <a16:creationId xmlns:a16="http://schemas.microsoft.com/office/drawing/2014/main" id="{E1427354-707B-4F2A-9424-642E73F807A4}"/>
              </a:ext>
            </a:extLst>
          </p:cNvPr>
          <p:cNvPicPr>
            <a:picLocks noChangeAspect="1"/>
          </p:cNvPicPr>
          <p:nvPr/>
        </p:nvPicPr>
        <p:blipFill>
          <a:blip r:embed="rId11"/>
          <a:stretch>
            <a:fillRect/>
          </a:stretch>
        </p:blipFill>
        <p:spPr>
          <a:xfrm>
            <a:off x="16848708" y="4681221"/>
            <a:ext cx="6980235" cy="12409311"/>
          </a:xfrm>
          <a:prstGeom prst="rect">
            <a:avLst/>
          </a:prstGeom>
          <a:ln>
            <a:noFill/>
          </a:ln>
          <a:effectLst>
            <a:outerShdw blurRad="190500" algn="tl" rotWithShape="0">
              <a:srgbClr val="000000">
                <a:alpha val="70000"/>
              </a:srgbClr>
            </a:outerShdw>
          </a:effectLst>
        </p:spPr>
      </p:pic>
      <p:pic>
        <p:nvPicPr>
          <p:cNvPr id="86" name="Picture 85">
            <a:extLst>
              <a:ext uri="{FF2B5EF4-FFF2-40B4-BE49-F238E27FC236}">
                <a16:creationId xmlns:a16="http://schemas.microsoft.com/office/drawing/2014/main" id="{ACCF2BC8-7FDB-4A99-83CF-0C310F5A7BF4}"/>
              </a:ext>
            </a:extLst>
          </p:cNvPr>
          <p:cNvPicPr>
            <a:picLocks noChangeAspect="1"/>
          </p:cNvPicPr>
          <p:nvPr/>
        </p:nvPicPr>
        <p:blipFill>
          <a:blip r:embed="rId12"/>
          <a:stretch>
            <a:fillRect/>
          </a:stretch>
        </p:blipFill>
        <p:spPr>
          <a:xfrm>
            <a:off x="15236710" y="22430678"/>
            <a:ext cx="4746021" cy="8437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Box 28">
            <a:extLst>
              <a:ext uri="{FF2B5EF4-FFF2-40B4-BE49-F238E27FC236}">
                <a16:creationId xmlns:a16="http://schemas.microsoft.com/office/drawing/2014/main" id="{8C7CA102-4BBE-43BB-B4E7-9C91343FD9E9}"/>
              </a:ext>
            </a:extLst>
          </p:cNvPr>
          <p:cNvSpPr txBox="1"/>
          <p:nvPr/>
        </p:nvSpPr>
        <p:spPr>
          <a:xfrm>
            <a:off x="33147000" y="1981200"/>
            <a:ext cx="9601200" cy="646331"/>
          </a:xfrm>
          <a:prstGeom prst="rect">
            <a:avLst/>
          </a:prstGeom>
          <a:solidFill>
            <a:schemeClr val="accent4">
              <a:lumMod val="20000"/>
              <a:lumOff val="80000"/>
            </a:schemeClr>
          </a:solidFill>
        </p:spPr>
        <p:txBody>
          <a:bodyPr wrap="square" rtlCol="0">
            <a:spAutoFit/>
          </a:bodyPr>
          <a:lstStyle>
            <a:defPPr>
              <a:defRPr kern="1200" smtId="4294967295"/>
            </a:defPPr>
          </a:lstStyle>
          <a:p>
            <a:pPr algn="ctr"/>
            <a:r>
              <a:rPr lang="en-US" sz="3600" dirty="0">
                <a:solidFill>
                  <a:srgbClr val="FF0000"/>
                </a:solidFill>
                <a:latin typeface="Libre Baskerville" panose="02000000000000000000" pitchFamily="2" charset="0"/>
              </a:rPr>
              <a:t>Designed and Implemented by</a:t>
            </a:r>
          </a:p>
        </p:txBody>
      </p:sp>
      <p:pic>
        <p:nvPicPr>
          <p:cNvPr id="36" name="Picture 35" descr="A close up of a street&#10;&#10;Description automatically generated">
            <a:extLst>
              <a:ext uri="{FF2B5EF4-FFF2-40B4-BE49-F238E27FC236}">
                <a16:creationId xmlns:a16="http://schemas.microsoft.com/office/drawing/2014/main" id="{F97046D9-9953-439D-B76F-D12575CE770C}"/>
              </a:ext>
            </a:extLst>
          </p:cNvPr>
          <p:cNvPicPr>
            <a:picLocks noChangeAspect="1"/>
          </p:cNvPicPr>
          <p:nvPr/>
        </p:nvPicPr>
        <p:blipFill>
          <a:blip r:embed="rId13"/>
          <a:stretch>
            <a:fillRect/>
          </a:stretch>
        </p:blipFill>
        <p:spPr>
          <a:xfrm rot="668946">
            <a:off x="28338557" y="21998773"/>
            <a:ext cx="4985735" cy="8863527"/>
          </a:xfrm>
          <a:prstGeom prst="rect">
            <a:avLst/>
          </a:prstGeom>
        </p:spPr>
      </p:pic>
      <p:pic>
        <p:nvPicPr>
          <p:cNvPr id="89" name="Picture 88" descr="A screenshot of a cell phone&#10;&#10;Description automatically generated">
            <a:extLst>
              <a:ext uri="{FF2B5EF4-FFF2-40B4-BE49-F238E27FC236}">
                <a16:creationId xmlns:a16="http://schemas.microsoft.com/office/drawing/2014/main" id="{1A94EE84-49B4-4AAE-A019-A9A856103EB0}"/>
              </a:ext>
            </a:extLst>
          </p:cNvPr>
          <p:cNvPicPr>
            <a:picLocks noChangeAspect="1"/>
          </p:cNvPicPr>
          <p:nvPr/>
        </p:nvPicPr>
        <p:blipFill>
          <a:blip r:embed="rId14"/>
          <a:stretch>
            <a:fillRect/>
          </a:stretch>
        </p:blipFill>
        <p:spPr>
          <a:xfrm>
            <a:off x="736794" y="3750019"/>
            <a:ext cx="5362083" cy="9450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3" name="Picture 82" descr="A screenshot of a cell phone&#10;&#10;Description automatically generated">
            <a:extLst>
              <a:ext uri="{FF2B5EF4-FFF2-40B4-BE49-F238E27FC236}">
                <a16:creationId xmlns:a16="http://schemas.microsoft.com/office/drawing/2014/main" id="{A971208F-B4F2-46D0-ABA9-15AC468B9337}"/>
              </a:ext>
            </a:extLst>
          </p:cNvPr>
          <p:cNvPicPr>
            <a:picLocks noChangeAspect="1"/>
          </p:cNvPicPr>
          <p:nvPr/>
        </p:nvPicPr>
        <p:blipFill>
          <a:blip r:embed="rId15"/>
          <a:stretch>
            <a:fillRect/>
          </a:stretch>
        </p:blipFill>
        <p:spPr>
          <a:xfrm>
            <a:off x="4469918" y="21690880"/>
            <a:ext cx="6580608" cy="10896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0" name="Picture 89" descr="A screen shot of a smart phone&#10;&#10;Description automatically generated">
            <a:extLst>
              <a:ext uri="{FF2B5EF4-FFF2-40B4-BE49-F238E27FC236}">
                <a16:creationId xmlns:a16="http://schemas.microsoft.com/office/drawing/2014/main" id="{88CE4E4A-9B3C-4ECD-9D82-9F67BEDED2AC}"/>
              </a:ext>
            </a:extLst>
          </p:cNvPr>
          <p:cNvPicPr>
            <a:picLocks noChangeAspect="1"/>
          </p:cNvPicPr>
          <p:nvPr/>
        </p:nvPicPr>
        <p:blipFill>
          <a:blip r:embed="rId16"/>
          <a:stretch>
            <a:fillRect/>
          </a:stretch>
        </p:blipFill>
        <p:spPr>
          <a:xfrm>
            <a:off x="24360247" y="22185177"/>
            <a:ext cx="5710709" cy="10152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close up of a sign&#10;&#10;Description automatically generated">
            <a:extLst>
              <a:ext uri="{FF2B5EF4-FFF2-40B4-BE49-F238E27FC236}">
                <a16:creationId xmlns:a16="http://schemas.microsoft.com/office/drawing/2014/main" id="{C3D17E9A-7061-462A-B444-2CBA74788A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2854" y="23765"/>
            <a:ext cx="4985239" cy="262127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3897</TotalTime>
  <Words>185</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Comic Sans MS</vt:lpstr>
      <vt:lpstr>Libre Baskerville</vt:lpstr>
      <vt:lpstr>Times New Roman</vt:lpstr>
      <vt:lpstr>Blank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Karim Haddad</cp:lastModifiedBy>
  <cp:revision>378</cp:revision>
  <cp:lastPrinted>2006-11-15T16:04:57Z</cp:lastPrinted>
  <dcterms:modified xsi:type="dcterms:W3CDTF">2020-07-19T19:26:01Z</dcterms:modified>
  <cp:category>templates for scientific poster</cp:category>
</cp:coreProperties>
</file>